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1"/>
  </p:notesMasterIdLst>
  <p:sldIdLst>
    <p:sldId id="256" r:id="rId2"/>
    <p:sldId id="272" r:id="rId3"/>
    <p:sldId id="273" r:id="rId4"/>
    <p:sldId id="274" r:id="rId5"/>
    <p:sldId id="271" r:id="rId6"/>
    <p:sldId id="270" r:id="rId7"/>
    <p:sldId id="275" r:id="rId8"/>
    <p:sldId id="276" r:id="rId9"/>
    <p:sldId id="277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388ACF8-0A06-4B6B-9CE9-E29C5ED1162E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839CFE1-9DFF-4507-BA2E-19868BBDEE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36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Overla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6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7B9879B-CFB6-4109-AF99-6F6EA7895896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4436DD6-7E06-444E-82B4-9D138A890D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12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13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4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B93C1-EABA-42B8-B6CA-CCBA24163817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98F58-87EE-4801-BEC8-D6FFD120F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overOverla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173163" y="2887663"/>
            <a:ext cx="6778625" cy="923925"/>
            <a:chOff x="1172584" y="1381459"/>
            <a:chExt cx="6779110" cy="923330"/>
          </a:xfrm>
        </p:grpSpPr>
        <p:sp>
          <p:nvSpPr>
            <p:cNvPr id="6" name="TextBox 8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9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10800000">
              <a:off x="4832033" y="1927207"/>
              <a:ext cx="3119661" cy="158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41EBC-4F6A-4E2F-AB1C-4E43722F4E6C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09668-02CA-40EE-B54E-F8A2801AB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6" name="TextBox 13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1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BF0DF-53C5-4C7B-8598-9F36FCCEC3FD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7EC31-5771-4316-80D9-196088A9A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8" name="TextBox 15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9" name="Straight Connector 1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7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0D83-E0A7-4907-AA3A-1D8E6E6E0295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37F4F-091E-4106-8EFB-C49906E860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4" name="TextBox 13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5" name="Straight Connector 1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AA76B-B7C9-4172-A648-03942185EDCD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4E016-1C5B-4606-AA06-5D5D066202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C9458-9609-45A0-A388-40438A562A18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EE805-3177-4645-AFB9-0369FB8CBF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F0D3E-6349-4849-BB5E-ABEC76878F70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10C49-7692-4266-8CF5-1DC51348B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DF128-91C4-4A6E-8BF3-6043DF1022F1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77286-CAC8-43A7-AC6B-4AB7D46D65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14"/>
            <p:cNvSpPr txBox="1"/>
            <p:nvPr/>
          </p:nvSpPr>
          <p:spPr>
            <a:xfrm>
              <a:off x="4147772" y="1381459"/>
              <a:ext cx="8763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15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6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302E0-2DA0-4CD8-9924-461DB8BA2280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B4DAD-F223-4FA5-8A5F-DD9F40E00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 rot="5400000">
            <a:off x="3908425" y="2881313"/>
            <a:ext cx="5481637" cy="922338"/>
            <a:chOff x="1815339" y="1381459"/>
            <a:chExt cx="5480154" cy="923330"/>
          </a:xfrm>
        </p:grpSpPr>
        <p:sp>
          <p:nvSpPr>
            <p:cNvPr id="5" name="TextBox 11"/>
            <p:cNvSpPr txBox="1"/>
            <p:nvPr/>
          </p:nvSpPr>
          <p:spPr>
            <a:xfrm>
              <a:off x="4146745" y="1381458"/>
              <a:ext cx="877650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12"/>
            <p:cNvCxnSpPr/>
            <p:nvPr/>
          </p:nvCxnSpPr>
          <p:spPr>
            <a:xfrm flipH="1" flipV="1">
              <a:off x="1815339" y="1924967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3"/>
            <p:cNvCxnSpPr/>
            <p:nvPr/>
          </p:nvCxnSpPr>
          <p:spPr>
            <a:xfrm rot="10800000">
              <a:off x="4826011" y="1928146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7141D-58F5-4587-BE4F-B9402ACAED06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6EAED-28F5-4618-BE68-6DE32CE7C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88975" y="569913"/>
            <a:ext cx="77565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8500" y="2247900"/>
            <a:ext cx="7747000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63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9A294C7-B1FE-441C-AE7F-A36A2701650B}" type="datetimeFigureOut">
              <a:rPr lang="ru-RU"/>
              <a:pPr>
                <a:defRPr/>
              </a:pPr>
              <a:t>05.01.2013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0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8925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5F2FC9C-35B1-4AFC-9BEF-D0266A039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79" r:id="rId7"/>
    <p:sldLayoutId id="2147483778" r:id="rId8"/>
    <p:sldLayoutId id="2147483777" r:id="rId9"/>
    <p:sldLayoutId id="2147483786" r:id="rId10"/>
    <p:sldLayoutId id="214748378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125" indent="-36512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76288" indent="-36512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"/>
        <a:defRPr sz="22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36512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2000" kern="1200">
          <a:solidFill>
            <a:srgbClr val="262626"/>
          </a:solidFill>
          <a:latin typeface="+mn-lt"/>
          <a:ea typeface="+mn-ea"/>
          <a:cs typeface="+mn-cs"/>
        </a:defRPr>
      </a:lvl3pPr>
      <a:lvl4pPr marL="1508125" indent="-319088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kern="1200">
          <a:solidFill>
            <a:srgbClr val="262626"/>
          </a:solidFill>
          <a:latin typeface="+mn-lt"/>
          <a:ea typeface="+mn-ea"/>
          <a:cs typeface="+mn-cs"/>
        </a:defRPr>
      </a:lvl4pPr>
      <a:lvl5pPr marL="1828800" indent="-319088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"/>
        <a:defRPr sz="1600" kern="1200">
          <a:solidFill>
            <a:srgbClr val="262626"/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Планирование выборки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67138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Конурбаева</a:t>
            </a:r>
            <a:r>
              <a:rPr lang="ru-RU" dirty="0" smtClean="0"/>
              <a:t> </a:t>
            </a:r>
            <a:r>
              <a:rPr lang="ru-RU" dirty="0" err="1" smtClean="0"/>
              <a:t>Жадыра</a:t>
            </a:r>
            <a:r>
              <a:rPr lang="ru-RU" dirty="0" smtClean="0"/>
              <a:t> </a:t>
            </a:r>
            <a:r>
              <a:rPr lang="ru-RU" dirty="0" err="1" smtClean="0"/>
              <a:t>Тусупкановна</a:t>
            </a:r>
            <a:endParaRPr lang="ru-RU" dirty="0" smtClean="0"/>
          </a:p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Лекция 11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kk-KZ" sz="4800" smtClean="0"/>
              <a:t>Генеральная совокупность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1800" smtClean="0"/>
              <a:t>Суммарная численность объектов наблюдения (люди, домохозяйства, предприятия, населенные пункты и т.д.), обладающих определенным набором признаков (пол, возраст, доход, численность, оборот и т.д.), ограниченная в пространстве и времени. </a:t>
            </a:r>
          </a:p>
          <a:p>
            <a:pPr>
              <a:lnSpc>
                <a:spcPct val="90000"/>
              </a:lnSpc>
            </a:pPr>
            <a:r>
              <a:rPr lang="ru-RU" sz="1800" b="1" smtClean="0"/>
              <a:t>Примеры генеральных совокупностей</a:t>
            </a:r>
            <a:r>
              <a:rPr lang="ru-RU" sz="1800" smtClean="0"/>
              <a:t>:</a:t>
            </a:r>
          </a:p>
          <a:p>
            <a:pPr>
              <a:lnSpc>
                <a:spcPct val="90000"/>
              </a:lnSpc>
            </a:pPr>
            <a:r>
              <a:rPr lang="ru-RU" sz="1800" smtClean="0"/>
              <a:t> - Все жители Казахстана (1 июня 2012 года составляет 16 776 тыс. человек)</a:t>
            </a:r>
          </a:p>
          <a:p>
            <a:pPr>
              <a:lnSpc>
                <a:spcPct val="90000"/>
              </a:lnSpc>
            </a:pPr>
            <a:r>
              <a:rPr lang="ru-RU" sz="1800" smtClean="0"/>
              <a:t> - Мужчины-казахстанцы (7712,2 тыс. человек по данным переписи 2009 года. По переписям населения 1999 и 2009 годов на каждые 1000 женщин приходилось 929 мужчин)</a:t>
            </a:r>
          </a:p>
          <a:p>
            <a:pPr>
              <a:lnSpc>
                <a:spcPct val="90000"/>
              </a:lnSpc>
            </a:pPr>
            <a:r>
              <a:rPr lang="ru-RU" sz="1800" smtClean="0"/>
              <a:t> - Юридические лица Казахстана (по состоянию на 1 августа 2012 года 311 тыс 772 единицы.)</a:t>
            </a:r>
          </a:p>
          <a:p>
            <a:pPr>
              <a:lnSpc>
                <a:spcPct val="90000"/>
              </a:lnSpc>
            </a:pPr>
            <a:r>
              <a:rPr lang="ru-RU" sz="1800" smtClean="0"/>
              <a:t> - Розничные торговые точки, осуществляющие продажу продуктов питания в г. Усть-Каменогорск (5599 на 1 августа 2012 года ) и т.д.</a:t>
            </a:r>
            <a:endParaRPr lang="kk-KZ" sz="18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ru-RU" sz="2000" b="1" smtClean="0"/>
              <a:t>Выборка (Выборочная совокупность)</a:t>
            </a: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 Часть объектов из генеральной совокупности, отобранных для изучения, с тем чтобы сделать заключение обо всей генеральной совокупности. Для того чтобы заключение, полученное путем изучения выборки, можно было распространить на всю генеральную совокупность, выборка должна обладать свойством репрезентативности.</a:t>
            </a:r>
            <a:endParaRPr lang="kk-KZ" sz="2000" smtClean="0"/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400" b="1" smtClean="0"/>
              <a:t>Репрезентативность выборки</a:t>
            </a:r>
            <a:r>
              <a:rPr lang="ru-RU" sz="1400" smtClean="0"/>
              <a:t>. Свойство выборки корректно отражать генеральную совокупность. Одна и та же выборка может быть репрезентативной и нерепрезентативной для разных генеральных совокупностей.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 Пример: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- Выборка, целиком состоящая из усть-каменогорцев, владеющих автомобилем, не репрезентирует все население города. 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- Выборка из казахстанских предприятий численностью до 100 человек не репрезентирует все предприятия Казахстана.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- Выборка из горожан, совершающих покупки на рынке, не репрезентирует покупательское поведение всех жителей города.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В то же время, указанные выборки (при соблюдении прочих условий) могут отлично репрезентировать усть-каменогорцев-автовладельцев, небольшие и средние казахстанские предприятия и покупателей, совершающих покупки на рынках соответственно.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 </a:t>
            </a:r>
            <a:r>
              <a:rPr lang="ru-RU" sz="1400" b="1" smtClean="0"/>
              <a:t>Важно понимать, что репрезентативность выборки и ошибка выборки – разные явления.</a:t>
            </a:r>
            <a:r>
              <a:rPr lang="ru-RU" sz="1400" smtClean="0"/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Репрезентативность, в отличие от ошибки никак не зависит от размера выборки.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Пример: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Как бы мы не увеличивали количество опрошенных усть-каменогорцев-автовладельцев, мы не сможем репрезентировать этой выборкой всех жителей города.</a:t>
            </a:r>
            <a:endParaRPr lang="kk-KZ" sz="14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400" b="1" smtClean="0"/>
              <a:t>Ошибка выборки (доверительный интервал) -</a:t>
            </a:r>
            <a:r>
              <a:rPr lang="ru-RU" sz="2400" smtClean="0"/>
              <a:t>Отклонение результатов, полученных с помощью выборочного наблюдения от истинных данных генеральной совокупности.</a:t>
            </a:r>
            <a:endParaRPr lang="kk-KZ" sz="4800" smtClean="0"/>
          </a:p>
        </p:txBody>
      </p:sp>
      <p:sp>
        <p:nvSpPr>
          <p:cNvPr id="460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400" smtClean="0"/>
              <a:t>Ошибка выборки бывает двух видов – </a:t>
            </a:r>
            <a:r>
              <a:rPr lang="ru-RU" sz="1400" b="1" smtClean="0"/>
              <a:t>статистическая и систематическая</a:t>
            </a:r>
            <a:r>
              <a:rPr lang="ru-RU" sz="1400" smtClean="0"/>
              <a:t>. </a:t>
            </a:r>
          </a:p>
          <a:p>
            <a:pPr>
              <a:lnSpc>
                <a:spcPct val="80000"/>
              </a:lnSpc>
            </a:pPr>
            <a:r>
              <a:rPr lang="ru-RU" sz="1400" b="1" smtClean="0"/>
              <a:t>Статистическая ошибка</a:t>
            </a:r>
            <a:r>
              <a:rPr lang="ru-RU" sz="1400" smtClean="0"/>
              <a:t> зависит от размера выборки. Чем больше размер выборки, тем она ниже.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Пример:  Для простой случайной выборки размером 400 единиц максимальная статистическая ошибка (с 95% доверительной вероятностью) составляет 5%, для выборки в 600 единиц – 4%, для выборки в 1100 единиц – 3% Обычно, когда говорят об ошибке выборки, подразумевают именно статистическую ошибку.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</a:t>
            </a:r>
            <a:r>
              <a:rPr lang="ru-RU" sz="1400" b="1" smtClean="0"/>
              <a:t>Систематическая ошибка</a:t>
            </a:r>
            <a:r>
              <a:rPr lang="ru-RU" sz="1400" smtClean="0"/>
              <a:t> зависит от различных факторов, оказывающих постоянное воздействие на исследование и смещающих результаты исследования в определенную сторону.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/>
              <a:t>Пример: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- Использование любых вероятностных выборок занижает долю людей с высоким доходом, ведущих активный образ жизни. Происходит это в силу того, что таких людей гораздо сложней застать в каком-либо определенном месте (например, дома).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- Проблема респондентов, отказывающихся отвечать на вопросы анкеты (доля «отказников» по статистике, для разных опросов, колеблется от 50% до 80%)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В некоторых случаях, когда известны истинные распределения, систематическую ошибку можно нивелировать введением квот или перевзвешиванием данных, но в большинстве реальных исследований даже оценить ее бывает достаточно проблематично.</a:t>
            </a:r>
            <a:endParaRPr lang="kk-KZ" sz="14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98500" y="765175"/>
            <a:ext cx="7834313" cy="536098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 smtClean="0"/>
              <a:t>Существует три вида выборки</a:t>
            </a:r>
            <a:r>
              <a:rPr lang="ru-RU" sz="1800" smtClean="0"/>
              <a:t>:</a:t>
            </a:r>
          </a:p>
          <a:p>
            <a:pPr>
              <a:lnSpc>
                <a:spcPct val="90000"/>
              </a:lnSpc>
            </a:pPr>
            <a:r>
              <a:rPr lang="ru-RU" sz="1800" b="1" smtClean="0"/>
              <a:t>случайная</a:t>
            </a:r>
            <a:r>
              <a:rPr lang="ru-RU" sz="1800" smtClean="0"/>
              <a:t> подразумевает случайный подбор респондентов независимо от их личностных характеристик. Например, опрос прохожих при выборе места расположения новой торговой точки;</a:t>
            </a:r>
          </a:p>
          <a:p>
            <a:pPr>
              <a:lnSpc>
                <a:spcPct val="90000"/>
              </a:lnSpc>
            </a:pPr>
            <a:r>
              <a:rPr lang="ru-RU" sz="1800" b="1" smtClean="0"/>
              <a:t>нормированная (квотированная</a:t>
            </a:r>
            <a:r>
              <a:rPr lang="ru-RU" sz="1800" smtClean="0"/>
              <a:t>) подразумевает подбор респондентов в соответствии со структурой населения. Например, в Казахстане в среднем проживает 51 % женщин, 49 % мужчин и далее — по возрасту, доходам, национальным особенностям, образованию, потребительским предпочтениям и т. д. в зависимости от целей исследования;</a:t>
            </a:r>
          </a:p>
          <a:p>
            <a:pPr>
              <a:lnSpc>
                <a:spcPct val="90000"/>
              </a:lnSpc>
            </a:pPr>
            <a:r>
              <a:rPr lang="ru-RU" sz="1800" b="1" smtClean="0"/>
              <a:t>концентрированная </a:t>
            </a:r>
            <a:r>
              <a:rPr lang="ru-RU" sz="1800" smtClean="0"/>
              <a:t>подразумевает отбор не всех респондентов, а только представителей определенного сегмента потребительского рынка или контрагентов. Например, для изучения продаж детских подгузников совсем не обязательно опрашивать мужчин, школьников или пенсионеров.</a:t>
            </a:r>
            <a:endParaRPr lang="kk-KZ" sz="1800" smtClean="0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1187450" y="620713"/>
            <a:ext cx="49688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Выборки делятся на два типа:</a:t>
            </a:r>
          </a:p>
          <a:p>
            <a:r>
              <a:rPr lang="ru-RU"/>
              <a:t> - вероятностные</a:t>
            </a:r>
          </a:p>
          <a:p>
            <a:r>
              <a:rPr lang="ru-RU"/>
              <a:t> - невероятностные</a:t>
            </a:r>
            <a:endParaRPr lang="kk-K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800" smtClean="0"/>
              <a:t>1. Вероятностные выборки</a:t>
            </a:r>
            <a:endParaRPr lang="kk-KZ" sz="4800" smtClean="0"/>
          </a:p>
        </p:txBody>
      </p:sp>
      <p:sp>
        <p:nvSpPr>
          <p:cNvPr id="481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ru-RU" sz="1400" smtClean="0"/>
          </a:p>
          <a:p>
            <a:pPr>
              <a:lnSpc>
                <a:spcPct val="80000"/>
              </a:lnSpc>
            </a:pPr>
            <a:r>
              <a:rPr lang="ru-RU" sz="1400" b="1" smtClean="0"/>
              <a:t>1.1 Случайная выборка (простой случайный отбор)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Такая выборка предполагает однородность генеральной совокупности, одинаковую вероятность доступности всех элементов, наличие полного списка всех элементов. При отборе элементов, как правило, используется таблица случайных чисел. </a:t>
            </a:r>
          </a:p>
          <a:p>
            <a:pPr>
              <a:lnSpc>
                <a:spcPct val="80000"/>
              </a:lnSpc>
            </a:pPr>
            <a:r>
              <a:rPr lang="ru-RU" sz="1400" b="1" smtClean="0"/>
              <a:t>1.2 Механическая (систематическая) выборка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Разновидность случайной выборки, упорядоченная по какому-либо признаку (алфавитный порядок, номер телефона, дата рождения и т.д.). Первый элемент отбирается случайно, затем, с шагом ‘n’ отбирается каждый ‘k’-ый элемент. Размер генеральной совокупности, при этом – N=n*k </a:t>
            </a:r>
          </a:p>
          <a:p>
            <a:pPr>
              <a:lnSpc>
                <a:spcPct val="80000"/>
              </a:lnSpc>
            </a:pPr>
            <a:r>
              <a:rPr lang="ru-RU" sz="1400" b="1" smtClean="0"/>
              <a:t>1.3 Стратифицированная (районированная</a:t>
            </a:r>
            <a:r>
              <a:rPr lang="ru-RU" sz="1400" smtClean="0"/>
              <a:t>)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Применяется в случае неоднородности генеральной совокупности. Генеральная совокупность разбивается на группы (страты). В каждой страте отбор осуществляется случайным или механическим образом. </a:t>
            </a:r>
          </a:p>
          <a:p>
            <a:pPr>
              <a:lnSpc>
                <a:spcPct val="80000"/>
              </a:lnSpc>
            </a:pPr>
            <a:r>
              <a:rPr lang="ru-RU" sz="1400" b="1" smtClean="0"/>
              <a:t>1.4 Серийная (гнездовая или кластерная) выборка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 При серийной выборке единицами отбора выступают не сами объекты, а группы (кластеры или гнёзда). Группы отбираются случайным образом. Объекты внутри групп обследуются сплошняком.</a:t>
            </a:r>
            <a:endParaRPr lang="kk-KZ" sz="14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800" smtClean="0"/>
              <a:t>2. Невероятностные выборки</a:t>
            </a:r>
            <a:br>
              <a:rPr lang="ru-RU" sz="4800" smtClean="0"/>
            </a:br>
            <a:endParaRPr lang="kk-KZ" sz="4800" smtClean="0"/>
          </a:p>
        </p:txBody>
      </p:sp>
      <p:sp>
        <p:nvSpPr>
          <p:cNvPr id="491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200" smtClean="0"/>
              <a:t>Отбор в такой выборке осуществляется не по принципам случайности, а по субъективным критериям – доступности, типичности, равного представительства и т.д.. </a:t>
            </a:r>
          </a:p>
          <a:p>
            <a:pPr>
              <a:lnSpc>
                <a:spcPct val="80000"/>
              </a:lnSpc>
            </a:pPr>
            <a:r>
              <a:rPr lang="ru-RU" sz="1200" b="1" smtClean="0"/>
              <a:t>2.1. Квотная выборка</a:t>
            </a:r>
          </a:p>
          <a:p>
            <a:pPr>
              <a:lnSpc>
                <a:spcPct val="80000"/>
              </a:lnSpc>
            </a:pPr>
            <a:r>
              <a:rPr lang="ru-RU" sz="1200" smtClean="0"/>
              <a:t> Изначально выделяется некоторое количество групп объектов (например, мужчины в возрасте 20-30 лет, 31-45 лет и 46-60 лет; лица с доходом до 30 тысяч тенге, с доходом от 30 до 60 тысяч тенге и с доходом свыше 60 тысяч тенге) Для каждой группы задается количество объектов, которые должны быть обследованы. Количество объектов, которые должны попасть в каждую из групп, задается, чаще всего, либо пропорционально заранее известной доле группы в генеральной совокупности, либо одинаковым для каждой группы. Внутри групп объекты отбираются произвольно. Квотные выборки используются в маркетинговых исследованиях достаточно часто. </a:t>
            </a:r>
          </a:p>
          <a:p>
            <a:pPr>
              <a:lnSpc>
                <a:spcPct val="80000"/>
              </a:lnSpc>
            </a:pPr>
            <a:r>
              <a:rPr lang="ru-RU" sz="1200" b="1" smtClean="0"/>
              <a:t>2.2. Метод снежного кома</a:t>
            </a:r>
          </a:p>
          <a:p>
            <a:pPr>
              <a:lnSpc>
                <a:spcPct val="80000"/>
              </a:lnSpc>
            </a:pPr>
            <a:r>
              <a:rPr lang="ru-RU" sz="1200" smtClean="0"/>
              <a:t> Выборка строится следующим образом. У каждого респондента, начиная с первого, просятся контакты его друзей, коллег, знакомых, которые подходили бы под условия отбора и могли бы принять участие в исследовании. Таким образом, за исключением первого шага, выборка формируется с участием самих объектов исследования. Метод часто применяется, когда необходимо найти и опросить труднодоступные группы респондентов (например, респондентов, имеющих высокий доход, респондентов, принадлежащих к одной профессиональной группе, респондентов, имеющих какие-либо схожие хобби/увлечения и т.д.) </a:t>
            </a:r>
          </a:p>
          <a:p>
            <a:pPr>
              <a:lnSpc>
                <a:spcPct val="80000"/>
              </a:lnSpc>
            </a:pPr>
            <a:r>
              <a:rPr lang="ru-RU" sz="1200" b="1" smtClean="0"/>
              <a:t>2.3 Стихийная выборка</a:t>
            </a:r>
          </a:p>
          <a:p>
            <a:pPr>
              <a:lnSpc>
                <a:spcPct val="80000"/>
              </a:lnSpc>
            </a:pPr>
            <a:r>
              <a:rPr lang="ru-RU" sz="1200" smtClean="0"/>
              <a:t> Опрашиваются наиболее доступные респонденты. Типичные примеры стихийных выборок – опросы в газетах/журналах, анкеты, отданные респондентам на самозаполнение, большинство интернет-опросов. Размер и состав стихийных выборок заранее не известен, и определяется только одним параметром – активностью респондентов. </a:t>
            </a:r>
          </a:p>
          <a:p>
            <a:pPr>
              <a:lnSpc>
                <a:spcPct val="80000"/>
              </a:lnSpc>
            </a:pPr>
            <a:r>
              <a:rPr lang="ru-RU" sz="1200" b="1" smtClean="0"/>
              <a:t>2.4 Выборка типичных случаев</a:t>
            </a:r>
          </a:p>
          <a:p>
            <a:pPr>
              <a:lnSpc>
                <a:spcPct val="80000"/>
              </a:lnSpc>
            </a:pPr>
            <a:r>
              <a:rPr lang="ru-RU" sz="1200" smtClean="0"/>
              <a:t> Отбираются единицы генеральной совокупности, обладающие средним (типичным) значением признака. При этом возникает проблема выбора признака и определения его типичного значения.</a:t>
            </a:r>
            <a:endParaRPr lang="kk-KZ" sz="12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200" smtClean="0"/>
              <a:t>Калькулятор расчета ошибки и размера выборки (для случайной выборки)</a:t>
            </a:r>
            <a:endParaRPr lang="kk-KZ" sz="3200" smtClean="0"/>
          </a:p>
        </p:txBody>
      </p:sp>
      <p:sp>
        <p:nvSpPr>
          <p:cNvPr id="501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smtClean="0"/>
              <a:t>Доверительная вероятность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Вероятность того, что доверительный интервал накроет неизвестное истинное значение параметра, оцениваемого по выборочным данным. В практике исследований чаще всего используют 95%-ую доверительную вероятность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Ошибка выборки (доверительный интервал)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Интервал, вычисленный по выборочным данным, который с заданной вероятностью (доверительной) накрывает неизвестное истинное значение оцениваемого параметра распределения.</a:t>
            </a:r>
          </a:p>
          <a:p>
            <a:pPr>
              <a:lnSpc>
                <a:spcPct val="80000"/>
              </a:lnSpc>
            </a:pPr>
            <a:r>
              <a:rPr lang="ru-RU" sz="2000" b="1" smtClean="0"/>
              <a:t>Доля признака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Ожидаемая доля признака, для которого рассчитывается ошибка. В случае, если данные о доле признака отсутствуют, необходимо использовать значение равное 50, при котором достигается максимальная ошибка.</a:t>
            </a:r>
            <a:endParaRPr lang="kk-KZ" sz="200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вердый переплет">
    <a:dk1>
      <a:sysClr val="windowText" lastClr="000000"/>
    </a:dk1>
    <a:lt1>
      <a:sysClr val="window" lastClr="FFFFFF"/>
    </a:lt1>
    <a:dk2>
      <a:srgbClr val="895D1D"/>
    </a:dk2>
    <a:lt2>
      <a:srgbClr val="ECE9C6"/>
    </a:lt2>
    <a:accent1>
      <a:srgbClr val="873624"/>
    </a:accent1>
    <a:accent2>
      <a:srgbClr val="D6862D"/>
    </a:accent2>
    <a:accent3>
      <a:srgbClr val="D0BE40"/>
    </a:accent3>
    <a:accent4>
      <a:srgbClr val="877F6C"/>
    </a:accent4>
    <a:accent5>
      <a:srgbClr val="972109"/>
    </a:accent5>
    <a:accent6>
      <a:srgbClr val="AEB795"/>
    </a:accent6>
    <a:hlink>
      <a:srgbClr val="CC99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178</TotalTime>
  <Words>1235</Words>
  <Application>Microsoft Office PowerPoint</Application>
  <PresentationFormat>Экран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Твердый переплет</vt:lpstr>
      <vt:lpstr>Планирование выборки</vt:lpstr>
      <vt:lpstr>Генеральная совокупность</vt:lpstr>
      <vt:lpstr>Выборка (Выборочная совокупность)  Часть объектов из генеральной совокупности, отобранных для изучения, с тем чтобы сделать заключение обо всей генеральной совокупности. Для того чтобы заключение, полученное путем изучения выборки, можно было распространить на всю генеральную совокупность, выборка должна обладать свойством репрезентативности.</vt:lpstr>
      <vt:lpstr>Ошибка выборки (доверительный интервал) -Отклонение результатов, полученных с помощью выборочного наблюдения от истинных данных генеральной совокупности.</vt:lpstr>
      <vt:lpstr>Презентация PowerPoint</vt:lpstr>
      <vt:lpstr>Презентация PowerPoint</vt:lpstr>
      <vt:lpstr>1. Вероятностные выборки</vt:lpstr>
      <vt:lpstr>2. Невероятностные выборки </vt:lpstr>
      <vt:lpstr>Калькулятор расчета ошибки и размера выборки (для случайной выборки)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10</cp:revision>
  <dcterms:created xsi:type="dcterms:W3CDTF">2012-02-28T16:33:38Z</dcterms:created>
  <dcterms:modified xsi:type="dcterms:W3CDTF">2013-01-05T15:49:34Z</dcterms:modified>
</cp:coreProperties>
</file>